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22"/>
  </p:notesMasterIdLst>
  <p:handoutMasterIdLst>
    <p:handoutMasterId r:id="rId23"/>
  </p:handoutMasterIdLst>
  <p:sldIdLst>
    <p:sldId id="256" r:id="rId2"/>
    <p:sldId id="446" r:id="rId3"/>
    <p:sldId id="449" r:id="rId4"/>
    <p:sldId id="425" r:id="rId5"/>
    <p:sldId id="457" r:id="rId6"/>
    <p:sldId id="421" r:id="rId7"/>
    <p:sldId id="423" r:id="rId8"/>
    <p:sldId id="454" r:id="rId9"/>
    <p:sldId id="455" r:id="rId10"/>
    <p:sldId id="456" r:id="rId11"/>
    <p:sldId id="458" r:id="rId12"/>
    <p:sldId id="452" r:id="rId13"/>
    <p:sldId id="453" r:id="rId14"/>
    <p:sldId id="459" r:id="rId15"/>
    <p:sldId id="460" r:id="rId16"/>
    <p:sldId id="461" r:id="rId17"/>
    <p:sldId id="463" r:id="rId18"/>
    <p:sldId id="462" r:id="rId19"/>
    <p:sldId id="451" r:id="rId20"/>
    <p:sldId id="276" r:id="rId21"/>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44" autoAdjust="0"/>
  </p:normalViewPr>
  <p:slideViewPr>
    <p:cSldViewPr>
      <p:cViewPr>
        <p:scale>
          <a:sx n="60" d="100"/>
          <a:sy n="60" d="100"/>
        </p:scale>
        <p:origin x="-1080" y="-84"/>
      </p:cViewPr>
      <p:guideLst>
        <p:guide orient="horz" pos="2160"/>
        <p:guide pos="2880"/>
      </p:guideLst>
    </p:cSldViewPr>
  </p:slideViewPr>
  <p:outlineViewPr>
    <p:cViewPr>
      <p:scale>
        <a:sx n="33" d="100"/>
        <a:sy n="33" d="100"/>
      </p:scale>
      <p:origin x="24" y="70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90EF34F1-E4BB-4F68-9BDF-185FD4E6D855}" type="datetimeFigureOut">
              <a:rPr lang="id-ID" smtClean="0"/>
              <a:pPr/>
              <a:t>22/10/2013</a:t>
            </a:fld>
            <a:endParaRPr lang="id-ID"/>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5493F778-C4F7-477C-B285-CC536476A218}"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BA5A59D-DF7A-421A-BC38-A770EF694B1F}" type="datetimeFigureOut">
              <a:rPr lang="en-US" smtClean="0"/>
              <a:pPr/>
              <a:t>10/22/2013</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F4C9492-7829-4B44-98EE-B6B834507E2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357298"/>
            <a:ext cx="9144000" cy="2143140"/>
          </a:xfrm>
          <a:solidFill>
            <a:srgbClr val="FF0000"/>
          </a:solidFill>
          <a:ln>
            <a:noFill/>
          </a:ln>
        </p:spPr>
        <p:txBody>
          <a:bodyPr>
            <a:normAutofit/>
          </a:bodyPr>
          <a:lstStyle>
            <a:lvl1pPr algn="ctr">
              <a:defRPr sz="4400" b="0" cap="small" baseline="0">
                <a:solidFill>
                  <a:schemeClr val="bg1"/>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3" name="Rectangle 3"/>
          <p:cNvSpPr>
            <a:spLocks noGrp="1" noChangeArrowheads="1"/>
          </p:cNvSpPr>
          <p:nvPr>
            <p:ph type="subTitle" idx="1"/>
          </p:nvPr>
        </p:nvSpPr>
        <p:spPr>
          <a:xfrm>
            <a:off x="500034" y="4472006"/>
            <a:ext cx="8143932" cy="1600200"/>
          </a:xfrm>
          <a:noFill/>
        </p:spPr>
        <p:txBody>
          <a:bodyPr anchor="t" anchorCtr="1">
            <a:normAutofit/>
          </a:bodyPr>
          <a:lstStyle>
            <a:lvl1pPr marL="0" indent="0" algn="ctr">
              <a:buFont typeface="Wingdings" pitchFamily="2" charset="2"/>
              <a:buNone/>
              <a:defRPr sz="2400">
                <a:solidFill>
                  <a:srgbClr val="FF0000"/>
                </a:solidFill>
                <a:latin typeface="+mn-lt"/>
              </a:defRPr>
            </a:lvl1pPr>
          </a:lstStyle>
          <a:p>
            <a:r>
              <a:rPr lang="en-US" smtClean="0"/>
              <a:t>Click to edit Master subtitle style</a:t>
            </a:r>
            <a:endParaRPr lang="en-US" dirty="0"/>
          </a:p>
        </p:txBody>
      </p:sp>
      <p:sp>
        <p:nvSpPr>
          <p:cNvPr id="10" name="Rectangle 9"/>
          <p:cNvSpPr/>
          <p:nvPr/>
        </p:nvSpPr>
        <p:spPr>
          <a:xfrm>
            <a:off x="0" y="3571876"/>
            <a:ext cx="9144000" cy="35719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0" y="3571876"/>
            <a:ext cx="9144000" cy="35719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63525" indent="-263525">
              <a:buClr>
                <a:schemeClr val="accent1"/>
              </a:buClr>
              <a:buSzPct val="75000"/>
              <a:defRPr sz="2400">
                <a:solidFill>
                  <a:schemeClr val="tx1"/>
                </a:solidFill>
              </a:defRPr>
            </a:lvl1pPr>
            <a:lvl2pPr>
              <a:buClr>
                <a:schemeClr val="accent5">
                  <a:lumMod val="75000"/>
                </a:schemeClr>
              </a:buClr>
              <a:buSzPct val="75000"/>
              <a:buFont typeface="Wingdings" pitchFamily="2" charset="2"/>
              <a:buChar char="§"/>
              <a:defRPr sz="2400">
                <a:solidFill>
                  <a:schemeClr val="tx1"/>
                </a:solidFill>
              </a:defRPr>
            </a:lvl2pPr>
            <a:lvl3pPr>
              <a:buClr>
                <a:schemeClr val="accent1">
                  <a:lumMod val="75000"/>
                </a:schemeClr>
              </a:buClr>
              <a:buSzPct val="50000"/>
              <a:buFont typeface="Courier New" pitchFamily="49" charset="0"/>
              <a:buChar char="o"/>
              <a:defRPr sz="2400">
                <a:solidFill>
                  <a:schemeClr val="tx1"/>
                </a:solidFill>
              </a:defRPr>
            </a:lvl3pPr>
            <a:lvl4pPr>
              <a:buClr>
                <a:schemeClr val="tx2">
                  <a:lumMod val="75000"/>
                </a:schemeClr>
              </a:buClr>
              <a:buSzPct val="75000"/>
              <a:buFont typeface="Arial" pitchFamily="34" charset="0"/>
              <a:buChar char="•"/>
              <a:defRPr sz="2400">
                <a:solidFill>
                  <a:schemeClr val="tx1"/>
                </a:solidFill>
              </a:defRPr>
            </a:lvl4pPr>
            <a:lvl5pPr>
              <a:defRPr sz="24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143768" y="6357981"/>
            <a:ext cx="428628" cy="428605"/>
          </a:xfrm>
          <a:prstGeom prst="ellipse">
            <a:avLst/>
          </a:prstGeom>
          <a:noFill/>
          <a:ln>
            <a:solidFill>
              <a:srgbClr val="FF0000"/>
            </a:solidFill>
          </a:ln>
        </p:spPr>
        <p:style>
          <a:lnRef idx="1">
            <a:schemeClr val="accent1"/>
          </a:lnRef>
          <a:fillRef idx="3">
            <a:schemeClr val="accent1"/>
          </a:fillRef>
          <a:effectRef idx="2">
            <a:schemeClr val="accent1"/>
          </a:effectRef>
          <a:fontRef idx="none"/>
        </p:style>
        <p:txBody>
          <a:bodyPr/>
          <a:lstStyle>
            <a:lvl1pPr algn="ctr">
              <a:defRPr sz="600" b="0">
                <a:solidFill>
                  <a:srgbClr val="FF0000"/>
                </a:solidFill>
              </a:defRPr>
            </a:lvl1pPr>
          </a:lstStyle>
          <a:p>
            <a:fld id="{4D5AD176-ED84-49B1-A8DD-67BF790664ED}" type="slidenum">
              <a:rPr lang="en-US" smtClean="0"/>
              <a:pPr/>
              <a:t>‹#›</a:t>
            </a:fld>
            <a:endParaRPr lang="en-US"/>
          </a:p>
        </p:txBody>
      </p:sp>
      <p:sp>
        <p:nvSpPr>
          <p:cNvPr id="11" name="Title 1"/>
          <p:cNvSpPr>
            <a:spLocks noGrp="1"/>
          </p:cNvSpPr>
          <p:nvPr>
            <p:ph type="title" hasCustomPrompt="1"/>
          </p:nvPr>
        </p:nvSpPr>
        <p:spPr>
          <a:xfrm>
            <a:off x="457200" y="274638"/>
            <a:ext cx="8229600" cy="1143000"/>
          </a:xfrm>
        </p:spPr>
        <p:txBody>
          <a:bodyPr>
            <a:normAutofit/>
          </a:bodyPr>
          <a:lstStyle>
            <a:lvl1pPr algn="l">
              <a:defRPr sz="3600" b="1" cap="small" baseline="0">
                <a:solidFill>
                  <a:schemeClr val="tx1"/>
                </a:solidFill>
              </a:defRPr>
            </a:lvl1pPr>
          </a:lstStyle>
          <a:p>
            <a:r>
              <a:rPr lang="en-US" dirty="0" smtClean="0"/>
              <a:t>Click To Edit Master Title Style</a:t>
            </a:r>
            <a:endParaRPr lang="en-US" dirty="0"/>
          </a:p>
        </p:txBody>
      </p:sp>
      <p:sp>
        <p:nvSpPr>
          <p:cNvPr id="12" name="Oval 11"/>
          <p:cNvSpPr/>
          <p:nvPr/>
        </p:nvSpPr>
        <p:spPr>
          <a:xfrm>
            <a:off x="8715404" y="6429396"/>
            <a:ext cx="428628" cy="428604"/>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id-ID"/>
          </a:p>
        </p:txBody>
      </p:sp>
      <p:sp>
        <p:nvSpPr>
          <p:cNvPr id="20" name="Oval 19"/>
          <p:cNvSpPr/>
          <p:nvPr/>
        </p:nvSpPr>
        <p:spPr>
          <a:xfrm>
            <a:off x="8286776" y="6429396"/>
            <a:ext cx="428628" cy="4286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428596" y="6429396"/>
            <a:ext cx="428628" cy="428604"/>
          </a:xfrm>
          <a:prstGeom prst="ellipse">
            <a:avLst/>
          </a:prstGeom>
          <a:ln>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d-ID"/>
          </a:p>
        </p:txBody>
      </p:sp>
      <p:sp>
        <p:nvSpPr>
          <p:cNvPr id="22" name="Oval 21"/>
          <p:cNvSpPr/>
          <p:nvPr/>
        </p:nvSpPr>
        <p:spPr>
          <a:xfrm>
            <a:off x="-32" y="6429396"/>
            <a:ext cx="428628" cy="4286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4" name="Straight Connector 23"/>
          <p:cNvCxnSpPr>
            <a:stCxn id="6" idx="4"/>
            <a:endCxn id="20" idx="3"/>
          </p:cNvCxnSpPr>
          <p:nvPr/>
        </p:nvCxnSpPr>
        <p:spPr>
          <a:xfrm rot="16200000" flipH="1">
            <a:off x="7849491" y="6295176"/>
            <a:ext cx="8646" cy="99146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851" y="2214554"/>
            <a:ext cx="6715173" cy="1928825"/>
          </a:xfrm>
          <a:solidFill>
            <a:srgbClr val="0070C0"/>
          </a:solidFill>
        </p:spPr>
        <p:txBody>
          <a:bodyPr anchor="ctr" anchorCtr="0">
            <a:normAutofit/>
          </a:bodyPr>
          <a:lstStyle>
            <a:lvl1pPr algn="l">
              <a:defRPr sz="2800" b="1" cap="all">
                <a:solidFill>
                  <a:schemeClr val="bg1"/>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sz="1000" i="1"/>
            </a:lvl1pPr>
          </a:lstStyle>
          <a:p>
            <a:endParaRPr lang="en-US"/>
          </a:p>
        </p:txBody>
      </p:sp>
      <p:sp>
        <p:nvSpPr>
          <p:cNvPr id="6" name="Oval 5"/>
          <p:cNvSpPr/>
          <p:nvPr/>
        </p:nvSpPr>
        <p:spPr>
          <a:xfrm>
            <a:off x="8643966" y="-24"/>
            <a:ext cx="428628" cy="428604"/>
          </a:xfrm>
          <a:prstGeom prst="ellipse">
            <a:avLst/>
          </a:prstGeom>
          <a:noFill/>
          <a:ln>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id-ID"/>
          </a:p>
        </p:txBody>
      </p:sp>
      <p:sp>
        <p:nvSpPr>
          <p:cNvPr id="7" name="Oval 6"/>
          <p:cNvSpPr/>
          <p:nvPr/>
        </p:nvSpPr>
        <p:spPr>
          <a:xfrm>
            <a:off x="8215338" y="-24"/>
            <a:ext cx="428628" cy="428604"/>
          </a:xfrm>
          <a:prstGeom prst="ellipse">
            <a:avLst/>
          </a:prstGeom>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id-ID"/>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715404" y="6492899"/>
            <a:ext cx="428628" cy="365125"/>
          </a:xfrm>
          <a:prstGeom prst="ellipse">
            <a:avLst/>
          </a:prstGeom>
          <a:solidFill>
            <a:srgbClr val="FF0000"/>
          </a:solidFill>
          <a:ln>
            <a:noFill/>
          </a:ln>
        </p:spPr>
        <p:style>
          <a:lnRef idx="1">
            <a:schemeClr val="accent1"/>
          </a:lnRef>
          <a:fillRef idx="3">
            <a:schemeClr val="accent1"/>
          </a:fillRef>
          <a:effectRef idx="2">
            <a:schemeClr val="accent1"/>
          </a:effectRef>
          <a:fontRef idx="none"/>
        </p:style>
        <p:txBody>
          <a:bodyPr vert="horz" lIns="91440" tIns="45720" rIns="91440" bIns="45720" rtlCol="0" anchor="ctr"/>
          <a:lstStyle>
            <a:lvl1pPr algn="ctr">
              <a:defRPr sz="1400" b="0">
                <a:solidFill>
                  <a:schemeClr val="bg1"/>
                </a:solidFill>
              </a:defRPr>
            </a:lvl1pPr>
          </a:lstStyle>
          <a:p>
            <a:fld id="{4D5AD176-ED84-49B1-A8DD-67BF790664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3600" b="1" cap="small" dirty="0" smtClean="0"/>
              <a:t>Public Hearing</a:t>
            </a:r>
            <a:br>
              <a:rPr lang="id-ID" sz="3600" b="1" cap="small" dirty="0" smtClean="0"/>
            </a:br>
            <a:r>
              <a:rPr lang="id-ID" sz="3600" b="1" cap="small" baseline="0" dirty="0" smtClean="0"/>
              <a:t>ED PSAK 102 (2013) Akuntansi Murabahah</a:t>
            </a:r>
            <a:endParaRPr lang="en-US" b="1" cap="small" dirty="0"/>
          </a:p>
        </p:txBody>
      </p:sp>
      <p:sp>
        <p:nvSpPr>
          <p:cNvPr id="8" name="Subtitle 4"/>
          <p:cNvSpPr>
            <a:spLocks noGrp="1"/>
          </p:cNvSpPr>
          <p:nvPr>
            <p:ph type="subTitle" idx="1"/>
          </p:nvPr>
        </p:nvSpPr>
        <p:spPr>
          <a:xfrm>
            <a:off x="500034" y="4472006"/>
            <a:ext cx="8143932" cy="957258"/>
          </a:xfrm>
        </p:spPr>
        <p:txBody>
          <a:bodyPr>
            <a:normAutofit/>
          </a:bodyPr>
          <a:lstStyle/>
          <a:p>
            <a:pPr algn="ctr"/>
            <a:endParaRPr lang="id-ID" sz="1800" dirty="0" smtClean="0">
              <a:solidFill>
                <a:schemeClr val="tx1"/>
              </a:solidFill>
            </a:endParaRPr>
          </a:p>
          <a:p>
            <a:r>
              <a:rPr lang="id-ID" sz="1800" dirty="0" smtClean="0">
                <a:solidFill>
                  <a:schemeClr val="tx1"/>
                </a:solidFill>
              </a:rPr>
              <a:t>GRAHA</a:t>
            </a:r>
            <a:r>
              <a:rPr lang="id-ID" sz="1800" baseline="0" dirty="0" smtClean="0">
                <a:solidFill>
                  <a:schemeClr val="tx1"/>
                </a:solidFill>
              </a:rPr>
              <a:t> AKUNTAN</a:t>
            </a:r>
            <a:r>
              <a:rPr lang="id-ID" sz="1800" dirty="0" smtClean="0">
                <a:solidFill>
                  <a:schemeClr val="tx1"/>
                </a:solidFill>
              </a:rPr>
              <a:t> </a:t>
            </a:r>
            <a:r>
              <a:rPr lang="id-ID" sz="1800" dirty="0" smtClean="0"/>
              <a:t>ǁ </a:t>
            </a:r>
            <a:r>
              <a:rPr lang="id-ID" sz="1800" dirty="0" smtClean="0">
                <a:solidFill>
                  <a:schemeClr val="tx1"/>
                </a:solidFill>
              </a:rPr>
              <a:t>JAKARTA  </a:t>
            </a:r>
            <a:r>
              <a:rPr lang="id-ID" sz="1800" dirty="0" smtClean="0"/>
              <a:t>ǁ </a:t>
            </a:r>
            <a:r>
              <a:rPr lang="id-ID" sz="1800" dirty="0" smtClean="0">
                <a:solidFill>
                  <a:schemeClr val="tx1"/>
                </a:solidFill>
              </a:rPr>
              <a:t>23</a:t>
            </a:r>
            <a:r>
              <a:rPr lang="id-ID" sz="1800" baseline="0" dirty="0" smtClean="0">
                <a:solidFill>
                  <a:schemeClr val="tx1"/>
                </a:solidFill>
              </a:rPr>
              <a:t> OKTOBER</a:t>
            </a:r>
            <a:r>
              <a:rPr lang="id-ID" sz="1800" dirty="0" smtClean="0">
                <a:solidFill>
                  <a:schemeClr val="tx1"/>
                </a:solidFill>
              </a:rPr>
              <a:t> 2013</a:t>
            </a:r>
          </a:p>
        </p:txBody>
      </p:sp>
      <p:sp>
        <p:nvSpPr>
          <p:cNvPr id="7" name="Rectangle 6"/>
          <p:cNvSpPr/>
          <p:nvPr/>
        </p:nvSpPr>
        <p:spPr>
          <a:xfrm>
            <a:off x="928662" y="214290"/>
            <a:ext cx="7143800"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DEWAN STANDAR AKUNTANSI SYARIAH </a:t>
            </a:r>
          </a:p>
          <a:p>
            <a:r>
              <a:rPr lang="id-ID" dirty="0" smtClean="0">
                <a:solidFill>
                  <a:schemeClr val="tx1"/>
                </a:solidFill>
              </a:rPr>
              <a:t>IKATAN AKUNTAN INDONEISA</a:t>
            </a:r>
            <a:endParaRPr lang="id-ID" dirty="0">
              <a:solidFill>
                <a:schemeClr val="tx1"/>
              </a:solidFill>
            </a:endParaRPr>
          </a:p>
        </p:txBody>
      </p:sp>
      <p:grpSp>
        <p:nvGrpSpPr>
          <p:cNvPr id="9" name="Group 9"/>
          <p:cNvGrpSpPr/>
          <p:nvPr/>
        </p:nvGrpSpPr>
        <p:grpSpPr>
          <a:xfrm>
            <a:off x="152400" y="170534"/>
            <a:ext cx="776262" cy="758136"/>
            <a:chOff x="2357422" y="5143512"/>
            <a:chExt cx="1357322" cy="1357322"/>
          </a:xfrm>
          <a:solidFill>
            <a:schemeClr val="bg1"/>
          </a:solidFill>
        </p:grpSpPr>
        <p:sp>
          <p:nvSpPr>
            <p:cNvPr id="10" name="Oval 9"/>
            <p:cNvSpPr/>
            <p:nvPr/>
          </p:nvSpPr>
          <p:spPr>
            <a:xfrm>
              <a:off x="2428860" y="5214950"/>
              <a:ext cx="1214446" cy="1214446"/>
            </a:xfrm>
            <a:prstGeom prst="ellipse">
              <a:avLst/>
            </a:prstGeom>
            <a:grp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pic>
          <p:nvPicPr>
            <p:cNvPr id="11" name="Picture 10" descr="Logo IAI.png"/>
            <p:cNvPicPr>
              <a:picLocks noChangeAspect="1"/>
            </p:cNvPicPr>
            <p:nvPr/>
          </p:nvPicPr>
          <p:blipFill>
            <a:blip r:embed="rId2"/>
            <a:stretch>
              <a:fillRect/>
            </a:stretch>
          </p:blipFill>
          <p:spPr>
            <a:xfrm>
              <a:off x="2357422" y="5143512"/>
              <a:ext cx="1357322" cy="1357322"/>
            </a:xfrm>
            <a:prstGeom prst="rect">
              <a:avLst/>
            </a:prstGeom>
            <a:grp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baseline="0" dirty="0" smtClean="0"/>
              <a:t>(...lanjutan)</a:t>
            </a:r>
          </a:p>
          <a:p>
            <a:pPr>
              <a:buNone/>
            </a:pPr>
            <a:r>
              <a:rPr lang="id-ID" b="1" u="sng" baseline="0" dirty="0" smtClean="0"/>
              <a:t>Data tidak memadai untuk penurunan nilai kolektif</a:t>
            </a:r>
          </a:p>
          <a:p>
            <a:r>
              <a:rPr lang="id-ID" baseline="0" dirty="0" smtClean="0"/>
              <a:t>Jika data tidak memadai untuk membentuk cadangan kerugian penurunan nilai secara kolektif, maka:</a:t>
            </a:r>
          </a:p>
          <a:p>
            <a:pPr lvl="1"/>
            <a:r>
              <a:rPr lang="id-ID" dirty="0" smtClean="0"/>
              <a:t>Menggunakan data kerugian peer group dari </a:t>
            </a:r>
            <a:r>
              <a:rPr lang="id-ID" smtClean="0"/>
              <a:t>kelompok yang </a:t>
            </a:r>
            <a:r>
              <a:rPr lang="id-ID" dirty="0" smtClean="0"/>
              <a:t>serupa</a:t>
            </a:r>
          </a:p>
          <a:p>
            <a:pPr lvl="1"/>
            <a:r>
              <a:rPr lang="id-ID" dirty="0" smtClean="0"/>
              <a:t>Jika kondisi</a:t>
            </a:r>
            <a:r>
              <a:rPr lang="id-ID" baseline="0" dirty="0" smtClean="0"/>
              <a:t> di atas tidak tersedia, maka menggunakan kebijakan akuntansi sebelumnya sampai periode tahun buku yang berakhir pada 31 Desember 2014 dan hal tsb diungkapkan</a:t>
            </a:r>
            <a:endParaRPr lang="id-ID" dirty="0" smtClean="0"/>
          </a:p>
        </p:txBody>
      </p:sp>
      <p:sp>
        <p:nvSpPr>
          <p:cNvPr id="3" name="Slide Number Placeholder 2"/>
          <p:cNvSpPr>
            <a:spLocks noGrp="1"/>
          </p:cNvSpPr>
          <p:nvPr>
            <p:ph type="sldNum" sz="quarter" idx="12"/>
          </p:nvPr>
        </p:nvSpPr>
        <p:spPr/>
        <p:txBody>
          <a:bodyPr/>
          <a:lstStyle/>
          <a:p>
            <a:fld id="{4D5AD176-ED84-49B1-A8DD-67BF790664ED}" type="slidenum">
              <a:rPr lang="en-US" smtClean="0"/>
              <a:pPr/>
              <a:t>10</a:t>
            </a:fld>
            <a:endParaRPr lang="en-US"/>
          </a:p>
        </p:txBody>
      </p:sp>
      <p:sp>
        <p:nvSpPr>
          <p:cNvPr id="4" name="Title 3"/>
          <p:cNvSpPr>
            <a:spLocks noGrp="1"/>
          </p:cNvSpPr>
          <p:nvPr>
            <p:ph type="title"/>
          </p:nvPr>
        </p:nvSpPr>
        <p:spPr/>
        <p:txBody>
          <a:bodyPr/>
          <a:lstStyle/>
          <a:p>
            <a:r>
              <a:rPr lang="id-ID" dirty="0" smtClean="0"/>
              <a: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3322320"/>
        </p:xfrm>
        <a:graphic>
          <a:graphicData uri="http://schemas.openxmlformats.org/drawingml/2006/table">
            <a:tbl>
              <a:tblPr firstRow="1" bandRow="1">
                <a:tableStyleId>{5940675A-B579-460E-94D1-54222C63F5DA}</a:tableStyleId>
              </a:tblPr>
              <a:tblGrid>
                <a:gridCol w="1685908"/>
                <a:gridCol w="3271846"/>
                <a:gridCol w="3271846"/>
              </a:tblGrid>
              <a:tr h="370840">
                <a:tc>
                  <a:txBody>
                    <a:bodyPr/>
                    <a:lstStyle/>
                    <a:p>
                      <a:r>
                        <a:rPr lang="id-ID" sz="2000" dirty="0" smtClean="0">
                          <a:solidFill>
                            <a:schemeClr val="bg1"/>
                          </a:solidFill>
                        </a:rPr>
                        <a:t>PERIHAL</a:t>
                      </a:r>
                      <a:endParaRPr lang="id-ID" sz="2000" dirty="0">
                        <a:solidFill>
                          <a:schemeClr val="bg1"/>
                        </a:solidFill>
                      </a:endParaRPr>
                    </a:p>
                  </a:txBody>
                  <a:tcPr>
                    <a:solidFill>
                      <a:schemeClr val="tx1"/>
                    </a:solidFill>
                  </a:tcPr>
                </a:tc>
                <a:tc>
                  <a:txBody>
                    <a:bodyPr/>
                    <a:lstStyle/>
                    <a:p>
                      <a:r>
                        <a:rPr lang="id-ID" sz="2000" dirty="0" smtClean="0">
                          <a:solidFill>
                            <a:schemeClr val="bg1"/>
                          </a:solidFill>
                        </a:rPr>
                        <a:t>ED PSAK 102</a:t>
                      </a:r>
                      <a:r>
                        <a:rPr lang="id-ID" sz="2000" baseline="0" dirty="0" smtClean="0">
                          <a:solidFill>
                            <a:schemeClr val="bg1"/>
                          </a:solidFill>
                        </a:rPr>
                        <a:t> (2013)</a:t>
                      </a:r>
                      <a:endParaRPr lang="id-ID" sz="2000" dirty="0">
                        <a:solidFill>
                          <a:schemeClr val="bg1"/>
                        </a:solidFill>
                      </a:endParaRPr>
                    </a:p>
                  </a:txBody>
                  <a:tcPr>
                    <a:solidFill>
                      <a:schemeClr val="tx1"/>
                    </a:solidFill>
                  </a:tcPr>
                </a:tc>
                <a:tc>
                  <a:txBody>
                    <a:bodyPr/>
                    <a:lstStyle/>
                    <a:p>
                      <a:r>
                        <a:rPr lang="id-ID" sz="2000" dirty="0" smtClean="0">
                          <a:solidFill>
                            <a:schemeClr val="bg1"/>
                          </a:solidFill>
                        </a:rPr>
                        <a:t>PSAK 102 (2007)</a:t>
                      </a:r>
                      <a:endParaRPr lang="id-ID" sz="2000" dirty="0">
                        <a:solidFill>
                          <a:schemeClr val="bg1"/>
                        </a:solidFill>
                      </a:endParaRPr>
                    </a:p>
                  </a:txBody>
                  <a:tcPr>
                    <a:solidFill>
                      <a:schemeClr val="tx1"/>
                    </a:solidFill>
                  </a:tcPr>
                </a:tc>
              </a:tr>
              <a:tr h="370840">
                <a:tc>
                  <a:txBody>
                    <a:bodyPr/>
                    <a:lstStyle/>
                    <a:p>
                      <a:r>
                        <a:rPr lang="id-ID" sz="2000" dirty="0" smtClean="0"/>
                        <a:t>Jenis murabahah</a:t>
                      </a:r>
                      <a:endParaRPr lang="id-ID" sz="2000" dirty="0"/>
                    </a:p>
                  </a:txBody>
                  <a:tcPr/>
                </a:tc>
                <a:tc>
                  <a:txBody>
                    <a:bodyPr/>
                    <a:lstStyle/>
                    <a:p>
                      <a:pPr marL="95250" indent="-95250">
                        <a:buFont typeface="Arial" pitchFamily="34" charset="0"/>
                        <a:buChar char="•"/>
                      </a:pPr>
                      <a:r>
                        <a:rPr lang="id-ID" sz="2000" dirty="0" smtClean="0"/>
                        <a:t>Murabahah</a:t>
                      </a:r>
                      <a:r>
                        <a:rPr lang="id-ID" sz="2000" baseline="0" dirty="0" smtClean="0"/>
                        <a:t> yang merupakan jual beli (diatur di PSAK 102)</a:t>
                      </a:r>
                    </a:p>
                    <a:p>
                      <a:pPr marL="95250" indent="-95250">
                        <a:buFont typeface="Arial" pitchFamily="34" charset="0"/>
                        <a:buChar char="•"/>
                      </a:pPr>
                      <a:r>
                        <a:rPr lang="id-ID" sz="2000" baseline="0" dirty="0" smtClean="0"/>
                        <a:t>Murabahah yang merupakan pembiayaan berbasis jual beli (PSAK 50, 55, dan 60)</a:t>
                      </a:r>
                      <a:endParaRPr lang="id-ID" sz="2000" dirty="0"/>
                    </a:p>
                  </a:txBody>
                  <a:tcPr/>
                </a:tc>
                <a:tc>
                  <a:txBody>
                    <a:bodyPr/>
                    <a:lstStyle/>
                    <a:p>
                      <a:r>
                        <a:rPr lang="id-ID" sz="2000" dirty="0" smtClean="0"/>
                        <a:t>Murabahah yang merupakan</a:t>
                      </a:r>
                      <a:r>
                        <a:rPr lang="id-ID" sz="2000" baseline="0" dirty="0" smtClean="0"/>
                        <a:t> jual beli</a:t>
                      </a:r>
                      <a:endParaRPr lang="id-ID" sz="2000" dirty="0"/>
                    </a:p>
                  </a:txBody>
                  <a:tcPr/>
                </a:tc>
              </a:tr>
              <a:tr h="370840">
                <a:tc>
                  <a:txBody>
                    <a:bodyPr/>
                    <a:lstStyle/>
                    <a:p>
                      <a:r>
                        <a:rPr lang="id-ID" sz="2000" dirty="0" smtClean="0"/>
                        <a:t>Pengakuan pendapatan murabahah</a:t>
                      </a:r>
                      <a:endParaRPr lang="id-ID" sz="2000" dirty="0"/>
                    </a:p>
                  </a:txBody>
                  <a:tcPr/>
                </a:tc>
                <a:tc>
                  <a:txBody>
                    <a:bodyPr/>
                    <a:lstStyle/>
                    <a:p>
                      <a:pPr marL="95250" indent="-95250">
                        <a:buFont typeface="Arial" pitchFamily="34" charset="0"/>
                        <a:buChar char="•"/>
                      </a:pPr>
                      <a:r>
                        <a:rPr lang="id-ID" sz="2000" dirty="0" smtClean="0"/>
                        <a:t>Berbasis pada risk and reward</a:t>
                      </a:r>
                      <a:r>
                        <a:rPr lang="id-ID" sz="2000" baseline="0" dirty="0" smtClean="0"/>
                        <a:t> (PSAK 102)</a:t>
                      </a:r>
                    </a:p>
                    <a:p>
                      <a:pPr marL="95250" indent="-95250">
                        <a:buFont typeface="Arial" pitchFamily="34" charset="0"/>
                        <a:buChar char="•"/>
                      </a:pPr>
                      <a:r>
                        <a:rPr lang="id-ID" sz="2000" dirty="0" smtClean="0"/>
                        <a:t>Imbal hasil efektif (PSAK</a:t>
                      </a:r>
                      <a:r>
                        <a:rPr lang="id-ID" sz="2000" baseline="0" dirty="0" smtClean="0"/>
                        <a:t> 50, 55, dan 60)</a:t>
                      </a:r>
                      <a:endParaRPr lang="id-ID" sz="2000" dirty="0"/>
                    </a:p>
                  </a:txBody>
                  <a:tcPr/>
                </a:tc>
                <a:tc>
                  <a:txBody>
                    <a:bodyPr/>
                    <a:lstStyle/>
                    <a:p>
                      <a:r>
                        <a:rPr lang="id-ID" sz="2000" dirty="0" smtClean="0"/>
                        <a:t>Berbasis</a:t>
                      </a:r>
                      <a:r>
                        <a:rPr lang="id-ID" sz="2000" baseline="0" dirty="0" smtClean="0"/>
                        <a:t> pada risk and reward</a:t>
                      </a:r>
                      <a:endParaRPr lang="id-ID" sz="2000" dirty="0"/>
                    </a:p>
                  </a:txBody>
                  <a:tcPr/>
                </a:tc>
              </a:tr>
            </a:tbl>
          </a:graphicData>
        </a:graphic>
      </p:graphicFrame>
      <p:sp>
        <p:nvSpPr>
          <p:cNvPr id="3" name="Slide Number Placeholder 2"/>
          <p:cNvSpPr>
            <a:spLocks noGrp="1"/>
          </p:cNvSpPr>
          <p:nvPr>
            <p:ph type="sldNum" sz="quarter" idx="12"/>
          </p:nvPr>
        </p:nvSpPr>
        <p:spPr/>
        <p:txBody>
          <a:bodyPr/>
          <a:lstStyle/>
          <a:p>
            <a:fld id="{4D5AD176-ED84-49B1-A8DD-67BF790664ED}" type="slidenum">
              <a:rPr lang="en-US" smtClean="0"/>
              <a:pPr/>
              <a:t>11</a:t>
            </a:fld>
            <a:endParaRPr lang="en-US"/>
          </a:p>
        </p:txBody>
      </p:sp>
      <p:sp>
        <p:nvSpPr>
          <p:cNvPr id="4" name="Title 3"/>
          <p:cNvSpPr>
            <a:spLocks noGrp="1"/>
          </p:cNvSpPr>
          <p:nvPr>
            <p:ph type="title"/>
          </p:nvPr>
        </p:nvSpPr>
        <p:spPr/>
        <p:txBody>
          <a:bodyPr>
            <a:normAutofit/>
          </a:bodyPr>
          <a:lstStyle/>
          <a:p>
            <a:r>
              <a:rPr lang="id-ID" baseline="0" dirty="0" smtClean="0"/>
              <a:t>ED PSAK 102 (2013) dan PSAK 102 (2007)</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Permintaa</a:t>
            </a:r>
            <a:r>
              <a:rPr lang="id-ID" baseline="0" dirty="0" smtClean="0"/>
              <a:t>n Tanggapan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Akuntansi murabahah mencakup penjual dan pembeli</a:t>
            </a:r>
          </a:p>
          <a:p>
            <a:r>
              <a:rPr lang="id-ID" dirty="0" smtClean="0"/>
              <a:t>Revisi</a:t>
            </a:r>
            <a:r>
              <a:rPr lang="id-ID" baseline="0" dirty="0" smtClean="0"/>
              <a:t> pengaturan dalam ED PSAK 102 hanya berlaku atas penjual</a:t>
            </a:r>
          </a:p>
          <a:p>
            <a:r>
              <a:rPr lang="id-ID" baseline="0" dirty="0" smtClean="0"/>
              <a:t>Ada kemungkinan penjual menerapkan PSAK 50, 55, dan 60, sementara pembeli tetap menerapkan PSAK 102</a:t>
            </a:r>
            <a:endParaRPr lang="id-ID" dirty="0"/>
          </a:p>
        </p:txBody>
      </p:sp>
      <p:sp>
        <p:nvSpPr>
          <p:cNvPr id="3" name="Slide Number Placeholder 2"/>
          <p:cNvSpPr>
            <a:spLocks noGrp="1"/>
          </p:cNvSpPr>
          <p:nvPr>
            <p:ph type="sldNum" sz="quarter" idx="12"/>
          </p:nvPr>
        </p:nvSpPr>
        <p:spPr/>
        <p:txBody>
          <a:bodyPr/>
          <a:lstStyle/>
          <a:p>
            <a:fld id="{4D5AD176-ED84-49B1-A8DD-67BF790664ED}" type="slidenum">
              <a:rPr lang="en-US" smtClean="0"/>
              <a:pPr/>
              <a:t>13</a:t>
            </a:fld>
            <a:endParaRPr lang="en-US"/>
          </a:p>
        </p:txBody>
      </p:sp>
      <p:sp>
        <p:nvSpPr>
          <p:cNvPr id="4" name="Title 3"/>
          <p:cNvSpPr>
            <a:spLocks noGrp="1"/>
          </p:cNvSpPr>
          <p:nvPr>
            <p:ph type="title"/>
          </p:nvPr>
        </p:nvSpPr>
        <p:spPr/>
        <p:txBody>
          <a:bodyPr/>
          <a:lstStyle/>
          <a:p>
            <a:r>
              <a:rPr lang="id-ID" dirty="0" smtClean="0"/>
              <a:t>(1) Ruang Lingkup</a:t>
            </a:r>
            <a:endParaRPr lang="id-ID" dirty="0"/>
          </a:p>
        </p:txBody>
      </p:sp>
      <p:sp>
        <p:nvSpPr>
          <p:cNvPr id="5" name="Rectangle 4"/>
          <p:cNvSpPr/>
          <p:nvPr/>
        </p:nvSpPr>
        <p:spPr>
          <a:xfrm>
            <a:off x="571472" y="3786190"/>
            <a:ext cx="7858180" cy="10001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ruang lingkup revisi PSAK 102 hanya terkait penjual?</a:t>
            </a: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Kriteria untuk membedakan murabahah yang merupakan</a:t>
            </a:r>
            <a:r>
              <a:rPr lang="id-ID" baseline="0" dirty="0" smtClean="0"/>
              <a:t> jual beli dan murabahah yang merupakan pembiayaan berbasis jual beli adalah signifikasi risiko terkait kepemilikan persediaan</a:t>
            </a:r>
          </a:p>
          <a:p>
            <a:r>
              <a:rPr lang="id-ID" baseline="0" dirty="0" smtClean="0"/>
              <a:t>Jika risiko terkait kepemilikan persediaan adalah signifikan, maka murabahah tsb merupakan jual beli</a:t>
            </a:r>
          </a:p>
          <a:p>
            <a:r>
              <a:rPr lang="id-ID" baseline="0" dirty="0" smtClean="0"/>
              <a:t>Jika risiko terkait kepemilikan persediaan adalah tidak signifikan, maka murabahah tsb merupakan pembiayaan berbasis jual beli</a:t>
            </a:r>
            <a:endParaRPr lang="id-ID" dirty="0"/>
          </a:p>
        </p:txBody>
      </p:sp>
      <p:sp>
        <p:nvSpPr>
          <p:cNvPr id="3" name="Slide Number Placeholder 2"/>
          <p:cNvSpPr>
            <a:spLocks noGrp="1"/>
          </p:cNvSpPr>
          <p:nvPr>
            <p:ph type="sldNum" sz="quarter" idx="12"/>
          </p:nvPr>
        </p:nvSpPr>
        <p:spPr/>
        <p:txBody>
          <a:bodyPr/>
          <a:lstStyle/>
          <a:p>
            <a:fld id="{4D5AD176-ED84-49B1-A8DD-67BF790664ED}" type="slidenum">
              <a:rPr lang="en-US" smtClean="0"/>
              <a:pPr/>
              <a:t>14</a:t>
            </a:fld>
            <a:endParaRPr lang="en-US"/>
          </a:p>
        </p:txBody>
      </p:sp>
      <p:sp>
        <p:nvSpPr>
          <p:cNvPr id="4" name="Title 3"/>
          <p:cNvSpPr>
            <a:spLocks noGrp="1"/>
          </p:cNvSpPr>
          <p:nvPr>
            <p:ph type="title"/>
          </p:nvPr>
        </p:nvSpPr>
        <p:spPr/>
        <p:txBody>
          <a:bodyPr>
            <a:normAutofit fontScale="90000"/>
          </a:bodyPr>
          <a:lstStyle/>
          <a:p>
            <a:r>
              <a:rPr lang="id-ID" dirty="0" smtClean="0"/>
              <a:t>(2) Kriteria Murabahah yang merupakan Pembiayaan Berbasis Jual Beli</a:t>
            </a:r>
            <a:endParaRPr lang="id-ID" dirty="0"/>
          </a:p>
        </p:txBody>
      </p:sp>
      <p:sp>
        <p:nvSpPr>
          <p:cNvPr id="5" name="Rectangle 4"/>
          <p:cNvSpPr/>
          <p:nvPr/>
        </p:nvSpPr>
        <p:spPr>
          <a:xfrm>
            <a:off x="571472" y="4857760"/>
            <a:ext cx="7858180" cy="121444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kriteria murabahah yang merupakan pembiayaan adalah signifikansi terkait kepemilikan persediaan?</a:t>
            </a: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Akuntansi untuk murabahah yang merupakan pembiayaan berbasis jual beli</a:t>
            </a:r>
            <a:r>
              <a:rPr lang="id-ID" baseline="0" dirty="0" smtClean="0"/>
              <a:t> mengacu pada PSAK 50, 55, dan 60</a:t>
            </a:r>
          </a:p>
          <a:p>
            <a:r>
              <a:rPr lang="id-ID" baseline="0" dirty="0" smtClean="0"/>
              <a:t>Pengaturan PSAK 50, 55,dan 60 yang relevan dengan murabahah tsb terkait aset keuangan dalam kategori ‘pinjaman yang diberikan dan piutang’</a:t>
            </a:r>
          </a:p>
          <a:p>
            <a:r>
              <a:rPr lang="id-ID" baseline="0" dirty="0" smtClean="0"/>
              <a:t>Penerapan PSAK 50, 55, dan 60 disesuaikan dengan karakteristik transaksi syariah</a:t>
            </a:r>
            <a:r>
              <a:rPr lang="id-ID" dirty="0" smtClean="0"/>
              <a:t> </a:t>
            </a:r>
          </a:p>
        </p:txBody>
      </p:sp>
      <p:sp>
        <p:nvSpPr>
          <p:cNvPr id="3" name="Slide Number Placeholder 2"/>
          <p:cNvSpPr>
            <a:spLocks noGrp="1"/>
          </p:cNvSpPr>
          <p:nvPr>
            <p:ph type="sldNum" sz="quarter" idx="12"/>
          </p:nvPr>
        </p:nvSpPr>
        <p:spPr/>
        <p:txBody>
          <a:bodyPr/>
          <a:lstStyle/>
          <a:p>
            <a:fld id="{4D5AD176-ED84-49B1-A8DD-67BF790664ED}" type="slidenum">
              <a:rPr lang="en-US" smtClean="0"/>
              <a:pPr/>
              <a:t>15</a:t>
            </a:fld>
            <a:endParaRPr lang="en-US"/>
          </a:p>
        </p:txBody>
      </p:sp>
      <p:sp>
        <p:nvSpPr>
          <p:cNvPr id="4" name="Title 3"/>
          <p:cNvSpPr>
            <a:spLocks noGrp="1"/>
          </p:cNvSpPr>
          <p:nvPr>
            <p:ph type="title"/>
          </p:nvPr>
        </p:nvSpPr>
        <p:spPr/>
        <p:txBody>
          <a:bodyPr>
            <a:normAutofit fontScale="90000"/>
          </a:bodyPr>
          <a:lstStyle/>
          <a:p>
            <a:r>
              <a:rPr lang="id-ID" dirty="0" smtClean="0"/>
              <a:t>(3) Akuntansi Murabahah</a:t>
            </a:r>
            <a:r>
              <a:rPr lang="id-ID" baseline="0" dirty="0" smtClean="0"/>
              <a:t> yang merupakan Pembiayaan Berbasis Jual Beli</a:t>
            </a:r>
            <a:endParaRPr lang="id-ID" dirty="0"/>
          </a:p>
        </p:txBody>
      </p:sp>
      <p:sp>
        <p:nvSpPr>
          <p:cNvPr id="5" name="Rectangle 4"/>
          <p:cNvSpPr/>
          <p:nvPr/>
        </p:nvSpPr>
        <p:spPr>
          <a:xfrm>
            <a:off x="571472" y="4500570"/>
            <a:ext cx="7858180" cy="10001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murabahah yang merupakan pembiayaan berbasis jual beli menerapkan PSAK 50, 55, dan 60?</a:t>
            </a:r>
          </a:p>
        </p:txBody>
      </p:sp>
      <p:sp>
        <p:nvSpPr>
          <p:cNvPr id="8" name="Rectangle 7"/>
          <p:cNvSpPr/>
          <p:nvPr/>
        </p:nvSpPr>
        <p:spPr>
          <a:xfrm>
            <a:off x="571472" y="5572140"/>
            <a:ext cx="7858180" cy="10001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murabahah yang merupakan pembiayaan berbasis jual beli tidak diatur dalam PSAK 102?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Ketentuan transisi adalah catch-up prospective, sehingga termasuk</a:t>
            </a:r>
            <a:r>
              <a:rPr lang="id-ID" baseline="0" dirty="0" smtClean="0"/>
              <a:t> transaksi murabahah yang dilakukan sebelum tanggal efektif dan akadnya belum selesai pada tanggal efektif</a:t>
            </a:r>
          </a:p>
          <a:p>
            <a:r>
              <a:rPr lang="id-ID" baseline="0" dirty="0" smtClean="0"/>
              <a:t>Acuan ketentuan transisi tsb adalah ketentuan transisi PSAK 50 dan 55 ketika diterapkan pada 1 Januari 2010 yang dijelaskan lebih lanjut dalam Bultek 4</a:t>
            </a:r>
          </a:p>
        </p:txBody>
      </p:sp>
      <p:sp>
        <p:nvSpPr>
          <p:cNvPr id="3" name="Slide Number Placeholder 2"/>
          <p:cNvSpPr>
            <a:spLocks noGrp="1"/>
          </p:cNvSpPr>
          <p:nvPr>
            <p:ph type="sldNum" sz="quarter" idx="12"/>
          </p:nvPr>
        </p:nvSpPr>
        <p:spPr/>
        <p:txBody>
          <a:bodyPr/>
          <a:lstStyle/>
          <a:p>
            <a:fld id="{4D5AD176-ED84-49B1-A8DD-67BF790664ED}" type="slidenum">
              <a:rPr lang="en-US" smtClean="0"/>
              <a:pPr/>
              <a:t>16</a:t>
            </a:fld>
            <a:endParaRPr lang="en-US"/>
          </a:p>
        </p:txBody>
      </p:sp>
      <p:sp>
        <p:nvSpPr>
          <p:cNvPr id="4" name="Title 3"/>
          <p:cNvSpPr>
            <a:spLocks noGrp="1"/>
          </p:cNvSpPr>
          <p:nvPr>
            <p:ph type="title"/>
          </p:nvPr>
        </p:nvSpPr>
        <p:spPr/>
        <p:txBody>
          <a:bodyPr/>
          <a:lstStyle/>
          <a:p>
            <a:r>
              <a:rPr lang="id-ID" dirty="0" smtClean="0"/>
              <a:t>(4) Ketentuan Transisi</a:t>
            </a:r>
            <a:endParaRPr lang="id-ID" dirty="0"/>
          </a:p>
        </p:txBody>
      </p:sp>
      <p:sp>
        <p:nvSpPr>
          <p:cNvPr id="5" name="Rectangle 4"/>
          <p:cNvSpPr/>
          <p:nvPr/>
        </p:nvSpPr>
        <p:spPr>
          <a:xfrm>
            <a:off x="571472" y="4071942"/>
            <a:ext cx="7858180" cy="121444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t>
            </a:r>
            <a:r>
              <a:rPr lang="id-ID" sz="2400" dirty="0" smtClean="0">
                <a:solidFill>
                  <a:schemeClr val="tx1"/>
                </a:solidFill>
              </a:rPr>
              <a:t>penerapan </a:t>
            </a:r>
            <a:r>
              <a:rPr lang="id-ID" sz="2400" dirty="0" smtClean="0">
                <a:solidFill>
                  <a:schemeClr val="tx1"/>
                </a:solidFill>
              </a:rPr>
              <a:t>PSAK 50, 55, dan 60 untuk transaksi murabahah dilakukan secara catch up prospective atau full prospective?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Jika data</a:t>
            </a:r>
            <a:r>
              <a:rPr lang="id-ID" baseline="0" dirty="0" smtClean="0"/>
              <a:t> yang tersedia tidak memadai untuk pembentukan penurunan nilai secara kolektif, maka penerapan pengaturan penurunan nilai tsb mulai dilakukan pada 1 Januari 2015 </a:t>
            </a:r>
            <a:endParaRPr lang="id-ID" dirty="0"/>
          </a:p>
        </p:txBody>
      </p:sp>
      <p:sp>
        <p:nvSpPr>
          <p:cNvPr id="3" name="Slide Number Placeholder 2"/>
          <p:cNvSpPr>
            <a:spLocks noGrp="1"/>
          </p:cNvSpPr>
          <p:nvPr>
            <p:ph type="sldNum" sz="quarter" idx="12"/>
          </p:nvPr>
        </p:nvSpPr>
        <p:spPr/>
        <p:txBody>
          <a:bodyPr/>
          <a:lstStyle/>
          <a:p>
            <a:fld id="{4D5AD176-ED84-49B1-A8DD-67BF790664ED}" type="slidenum">
              <a:rPr lang="en-US" smtClean="0"/>
              <a:pPr/>
              <a:t>17</a:t>
            </a:fld>
            <a:endParaRPr lang="en-US"/>
          </a:p>
        </p:txBody>
      </p:sp>
      <p:sp>
        <p:nvSpPr>
          <p:cNvPr id="4" name="Title 3"/>
          <p:cNvSpPr>
            <a:spLocks noGrp="1"/>
          </p:cNvSpPr>
          <p:nvPr>
            <p:ph type="title"/>
          </p:nvPr>
        </p:nvSpPr>
        <p:spPr/>
        <p:txBody>
          <a:bodyPr/>
          <a:lstStyle/>
          <a:p>
            <a:r>
              <a:rPr lang="id-ID" dirty="0" smtClean="0"/>
              <a:t>...</a:t>
            </a:r>
            <a:endParaRPr lang="id-ID" dirty="0"/>
          </a:p>
        </p:txBody>
      </p:sp>
      <p:sp>
        <p:nvSpPr>
          <p:cNvPr id="5" name="Rectangle 4"/>
          <p:cNvSpPr/>
          <p:nvPr/>
        </p:nvSpPr>
        <p:spPr>
          <a:xfrm>
            <a:off x="571472" y="2928934"/>
            <a:ext cx="7858180" cy="121444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dalam kondisi tertentu, penerapan penurunan nilai secara kolektif sesuai PSAK 55 dapat diterapkan mulai 1 Januari 2015?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Revisi</a:t>
            </a:r>
            <a:r>
              <a:rPr lang="id-ID" baseline="0" dirty="0" smtClean="0"/>
              <a:t> PSAK 102 diterapkan untuk tahun buku yang dimulai pada 1 Januari 2014</a:t>
            </a:r>
          </a:p>
          <a:p>
            <a:r>
              <a:rPr lang="id-ID" baseline="0" dirty="0" smtClean="0"/>
              <a:t>Penerapan lebih awal diperkenankan</a:t>
            </a:r>
            <a:endParaRPr lang="id-ID" dirty="0"/>
          </a:p>
        </p:txBody>
      </p:sp>
      <p:sp>
        <p:nvSpPr>
          <p:cNvPr id="3" name="Slide Number Placeholder 2"/>
          <p:cNvSpPr>
            <a:spLocks noGrp="1"/>
          </p:cNvSpPr>
          <p:nvPr>
            <p:ph type="sldNum" sz="quarter" idx="12"/>
          </p:nvPr>
        </p:nvSpPr>
        <p:spPr/>
        <p:txBody>
          <a:bodyPr/>
          <a:lstStyle/>
          <a:p>
            <a:fld id="{4D5AD176-ED84-49B1-A8DD-67BF790664ED}" type="slidenum">
              <a:rPr lang="en-US" smtClean="0"/>
              <a:pPr/>
              <a:t>18</a:t>
            </a:fld>
            <a:endParaRPr lang="en-US"/>
          </a:p>
        </p:txBody>
      </p:sp>
      <p:sp>
        <p:nvSpPr>
          <p:cNvPr id="4" name="Title 3"/>
          <p:cNvSpPr>
            <a:spLocks noGrp="1"/>
          </p:cNvSpPr>
          <p:nvPr>
            <p:ph type="title"/>
          </p:nvPr>
        </p:nvSpPr>
        <p:spPr/>
        <p:txBody>
          <a:bodyPr/>
          <a:lstStyle/>
          <a:p>
            <a:r>
              <a:rPr lang="id-ID" dirty="0" smtClean="0"/>
              <a:t>(5) Tanggal Efektif</a:t>
            </a:r>
            <a:endParaRPr lang="id-ID" dirty="0"/>
          </a:p>
        </p:txBody>
      </p:sp>
      <p:sp>
        <p:nvSpPr>
          <p:cNvPr id="5" name="Rectangle 4"/>
          <p:cNvSpPr/>
          <p:nvPr/>
        </p:nvSpPr>
        <p:spPr>
          <a:xfrm>
            <a:off x="571472" y="3071810"/>
            <a:ext cx="7858180" cy="10001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penerapan PSAK 50, 55</a:t>
            </a:r>
            <a:r>
              <a:rPr lang="id-ID" sz="2400" dirty="0" smtClean="0">
                <a:solidFill>
                  <a:schemeClr val="tx1"/>
                </a:solidFill>
              </a:rPr>
              <a:t>, dan </a:t>
            </a:r>
            <a:r>
              <a:rPr lang="id-ID" sz="2400" dirty="0" smtClean="0">
                <a:solidFill>
                  <a:schemeClr val="tx1"/>
                </a:solidFill>
              </a:rPr>
              <a:t>60 atas murabahah dilakukan pada 1 Januari 2014?</a:t>
            </a:r>
          </a:p>
        </p:txBody>
      </p:sp>
      <p:sp>
        <p:nvSpPr>
          <p:cNvPr id="6" name="Rectangle 5"/>
          <p:cNvSpPr/>
          <p:nvPr/>
        </p:nvSpPr>
        <p:spPr>
          <a:xfrm>
            <a:off x="571472" y="4214818"/>
            <a:ext cx="7858180" cy="100013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2400" dirty="0" smtClean="0">
                <a:solidFill>
                  <a:schemeClr val="tx1"/>
                </a:solidFill>
              </a:rPr>
              <a:t>Apakah anda setuju penerapan PSAK 50, 55</a:t>
            </a:r>
            <a:r>
              <a:rPr lang="id-ID" sz="2400" dirty="0" smtClean="0">
                <a:solidFill>
                  <a:schemeClr val="tx1"/>
                </a:solidFill>
              </a:rPr>
              <a:t>, dan </a:t>
            </a:r>
            <a:r>
              <a:rPr lang="id-ID" sz="2400" dirty="0" smtClean="0">
                <a:solidFill>
                  <a:schemeClr val="tx1"/>
                </a:solidFill>
              </a:rPr>
              <a:t>60 atas murabahah dapat dilakukan sebelum 1 Januari 2014?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b="0" u="none" dirty="0" smtClean="0"/>
              <a:t>Paling lambat </a:t>
            </a:r>
            <a:r>
              <a:rPr lang="id-ID" b="1" u="sng" dirty="0" smtClean="0"/>
              <a:t>30 Oktober 2013</a:t>
            </a:r>
          </a:p>
          <a:p>
            <a:pPr>
              <a:buNone/>
            </a:pPr>
            <a:r>
              <a:rPr lang="id-ID" dirty="0" smtClean="0"/>
              <a:t>Disampaikan ke:</a:t>
            </a:r>
          </a:p>
        </p:txBody>
      </p:sp>
      <p:sp>
        <p:nvSpPr>
          <p:cNvPr id="3" name="Slide Number Placeholder 2"/>
          <p:cNvSpPr>
            <a:spLocks noGrp="1"/>
          </p:cNvSpPr>
          <p:nvPr>
            <p:ph type="sldNum" sz="quarter" idx="12"/>
          </p:nvPr>
        </p:nvSpPr>
        <p:spPr/>
        <p:txBody>
          <a:bodyPr/>
          <a:lstStyle/>
          <a:p>
            <a:fld id="{4D5AD176-ED84-49B1-A8DD-67BF790664ED}" type="slidenum">
              <a:rPr lang="en-US" smtClean="0"/>
              <a:pPr/>
              <a:t>19</a:t>
            </a:fld>
            <a:endParaRPr lang="en-US"/>
          </a:p>
        </p:txBody>
      </p:sp>
      <p:sp>
        <p:nvSpPr>
          <p:cNvPr id="4" name="Title 3"/>
          <p:cNvSpPr>
            <a:spLocks noGrp="1"/>
          </p:cNvSpPr>
          <p:nvPr>
            <p:ph type="title"/>
          </p:nvPr>
        </p:nvSpPr>
        <p:spPr/>
        <p:txBody>
          <a:bodyPr/>
          <a:lstStyle/>
          <a:p>
            <a:r>
              <a:rPr lang="id-ID" dirty="0" smtClean="0"/>
              <a:t>Masukan dan Tanggapan</a:t>
            </a:r>
            <a:endParaRPr lang="id-ID" dirty="0"/>
          </a:p>
        </p:txBody>
      </p:sp>
      <p:sp>
        <p:nvSpPr>
          <p:cNvPr id="5" name="Rectangle 4"/>
          <p:cNvSpPr/>
          <p:nvPr/>
        </p:nvSpPr>
        <p:spPr>
          <a:xfrm>
            <a:off x="500034" y="2571744"/>
            <a:ext cx="8215370" cy="1571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DEWAN STANDAR AKUNTANSI SYARIAH IAI</a:t>
            </a:r>
          </a:p>
          <a:p>
            <a:pPr algn="ctr"/>
            <a:r>
              <a:rPr lang="id-ID" sz="2400" dirty="0" smtClean="0">
                <a:solidFill>
                  <a:schemeClr val="tx1"/>
                </a:solidFill>
              </a:rPr>
              <a:t>Graha Akuntan</a:t>
            </a:r>
          </a:p>
          <a:p>
            <a:pPr algn="ctr"/>
            <a:r>
              <a:rPr lang="id-ID" sz="2400" dirty="0" smtClean="0">
                <a:solidFill>
                  <a:schemeClr val="tx1"/>
                </a:solidFill>
              </a:rPr>
              <a:t>JL Sindanglaya No. 1 Menteng Jakarta 10310</a:t>
            </a:r>
          </a:p>
          <a:p>
            <a:pPr algn="ctr"/>
            <a:r>
              <a:rPr lang="id-ID" sz="2400" dirty="0" smtClean="0">
                <a:solidFill>
                  <a:schemeClr val="tx1"/>
                </a:solidFill>
              </a:rPr>
              <a:t>Email: iai-info@iaiglobal.or.id atau dsak@iaiglobal.or.id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Selayang pandang E</a:t>
            </a:r>
            <a:r>
              <a:rPr lang="id-ID" baseline="0" dirty="0" smtClean="0"/>
              <a:t>D PSAK 102 (2013)</a:t>
            </a:r>
            <a:endParaRPr lang="id-ID" dirty="0" smtClean="0"/>
          </a:p>
          <a:p>
            <a:r>
              <a:rPr lang="id-ID" baseline="0" dirty="0" smtClean="0"/>
              <a:t>Permintaan tanggapan</a:t>
            </a:r>
          </a:p>
        </p:txBody>
      </p:sp>
      <p:sp>
        <p:nvSpPr>
          <p:cNvPr id="3" name="Slide Number Placeholder 2"/>
          <p:cNvSpPr>
            <a:spLocks noGrp="1"/>
          </p:cNvSpPr>
          <p:nvPr>
            <p:ph type="sldNum" sz="quarter" idx="12"/>
          </p:nvPr>
        </p:nvSpPr>
        <p:spPr/>
        <p:txBody>
          <a:bodyPr/>
          <a:lstStyle/>
          <a:p>
            <a:fld id="{4D5AD176-ED84-49B1-A8DD-67BF790664ED}" type="slidenum">
              <a:rPr lang="en-US" smtClean="0"/>
              <a:pPr/>
              <a:t>2</a:t>
            </a:fld>
            <a:endParaRPr lang="en-US"/>
          </a:p>
        </p:txBody>
      </p:sp>
      <p:sp>
        <p:nvSpPr>
          <p:cNvPr id="4" name="Title 3"/>
          <p:cNvSpPr>
            <a:spLocks noGrp="1"/>
          </p:cNvSpPr>
          <p:nvPr>
            <p:ph type="title"/>
          </p:nvPr>
        </p:nvSpPr>
        <p:spPr/>
        <p:txBody>
          <a:bodyPr/>
          <a:lstStyle/>
          <a:p>
            <a:r>
              <a:rPr lang="id-ID" dirty="0" smtClean="0"/>
              <a:t>Outline </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t>Wassalam</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Selayang pandang ED PSAK</a:t>
            </a:r>
            <a:r>
              <a:rPr lang="id-ID" baseline="0" dirty="0" smtClean="0"/>
              <a:t> 102 (2013)</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Pada 21 Desember 2012 keluar Fatwa 84/DSN-MUI/XII/2012 tentang Metode Pengakuan Keuntungan Tamwil Bi Al-Murabahah (Pembiayaan Murabahah) di Lembaga Keuangan Syariah yang mengatur bahwa LKS</a:t>
            </a:r>
            <a:r>
              <a:rPr lang="id-ID" baseline="0" dirty="0" smtClean="0"/>
              <a:t> menggunakan metode proporsional dan metode anuitas dalam pengakuan keuntungan murabahah, sementara non-LKS menggunakan metode proporsional</a:t>
            </a:r>
            <a:endParaRPr lang="id-ID" dirty="0" smtClean="0"/>
          </a:p>
          <a:p>
            <a:r>
              <a:rPr lang="id-ID" dirty="0" smtClean="0"/>
              <a:t>Pada 16 Januari 2013 keluar Bultek 9 tentang Penerapan Metode Anuitas dalam Murabahah yang mengatur bahwa penerapan metode anuitas mengacu pada PSAK 50, 55, dan 60</a:t>
            </a:r>
            <a:r>
              <a:rPr lang="id-ID" baseline="0" dirty="0" smtClean="0"/>
              <a:t> </a:t>
            </a:r>
            <a:endParaRPr lang="id-ID" dirty="0" smtClean="0"/>
          </a:p>
        </p:txBody>
      </p:sp>
      <p:sp>
        <p:nvSpPr>
          <p:cNvPr id="2" name="Title 1"/>
          <p:cNvSpPr>
            <a:spLocks noGrp="1"/>
          </p:cNvSpPr>
          <p:nvPr>
            <p:ph type="title"/>
          </p:nvPr>
        </p:nvSpPr>
        <p:spPr/>
        <p:txBody>
          <a:bodyPr/>
          <a:lstStyle/>
          <a:p>
            <a:r>
              <a:rPr lang="id-ID" dirty="0" smtClean="0"/>
              <a:t>Latar Belakang</a:t>
            </a:r>
            <a:endParaRPr lang="id-ID" dirty="0"/>
          </a:p>
        </p:txBody>
      </p:sp>
      <p:sp>
        <p:nvSpPr>
          <p:cNvPr id="4" name="Slide Number Placeholder 3"/>
          <p:cNvSpPr>
            <a:spLocks noGrp="1"/>
          </p:cNvSpPr>
          <p:nvPr>
            <p:ph type="sldNum" sz="quarter" idx="12"/>
          </p:nvPr>
        </p:nvSpPr>
        <p:spPr/>
        <p:txBody>
          <a:bodyPr/>
          <a:lstStyle/>
          <a:p>
            <a:fld id="{4D5AD176-ED84-49B1-A8DD-67BF790664ED}"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Penerapan</a:t>
            </a:r>
            <a:r>
              <a:rPr lang="id-ID" baseline="0" dirty="0" smtClean="0"/>
              <a:t> PSAK 50, 55, dan 60 atas murabahah pembiayaan berbasis jual beli (murabahah anuitas) memunculkan isu tentang tanggal efektif dan ketentuan transisi, dan hal tsb tidak dapat diatur dalam Bultek</a:t>
            </a:r>
          </a:p>
        </p:txBody>
      </p:sp>
      <p:sp>
        <p:nvSpPr>
          <p:cNvPr id="3" name="Slide Number Placeholder 2"/>
          <p:cNvSpPr>
            <a:spLocks noGrp="1"/>
          </p:cNvSpPr>
          <p:nvPr>
            <p:ph type="sldNum" sz="quarter" idx="12"/>
          </p:nvPr>
        </p:nvSpPr>
        <p:spPr/>
        <p:txBody>
          <a:bodyPr/>
          <a:lstStyle/>
          <a:p>
            <a:fld id="{4D5AD176-ED84-49B1-A8DD-67BF790664ED}" type="slidenum">
              <a:rPr lang="en-US" smtClean="0"/>
              <a:pPr/>
              <a:t>5</a:t>
            </a:fld>
            <a:endParaRPr lang="en-US"/>
          </a:p>
        </p:txBody>
      </p:sp>
      <p:sp>
        <p:nvSpPr>
          <p:cNvPr id="4" name="Title 3"/>
          <p:cNvSpPr>
            <a:spLocks noGrp="1"/>
          </p:cNvSpPr>
          <p:nvPr>
            <p:ph type="title"/>
          </p:nvPr>
        </p:nvSpPr>
        <p:spPr/>
        <p:txBody>
          <a:bodyPr/>
          <a:lstStyle/>
          <a:p>
            <a:r>
              <a:rPr lang="id-ID" dirty="0" smtClean="0"/>
              <a: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D5AD176-ED84-49B1-A8DD-67BF790664ED}" type="slidenum">
              <a:rPr lang="en-US" smtClean="0"/>
              <a:pPr/>
              <a:t>6</a:t>
            </a:fld>
            <a:endParaRPr lang="en-US"/>
          </a:p>
        </p:txBody>
      </p:sp>
      <p:sp>
        <p:nvSpPr>
          <p:cNvPr id="4" name="Title 3"/>
          <p:cNvSpPr>
            <a:spLocks noGrp="1"/>
          </p:cNvSpPr>
          <p:nvPr>
            <p:ph type="title"/>
          </p:nvPr>
        </p:nvSpPr>
        <p:spPr/>
        <p:txBody>
          <a:bodyPr>
            <a:normAutofit fontScale="90000"/>
          </a:bodyPr>
          <a:lstStyle/>
          <a:p>
            <a:r>
              <a:rPr lang="id-ID" dirty="0" smtClean="0"/>
              <a:t>Kriteria </a:t>
            </a:r>
            <a:r>
              <a:rPr lang="id-ID" sz="3600" b="1" kern="1200" cap="small" baseline="0" dirty="0" smtClean="0">
                <a:solidFill>
                  <a:schemeClr val="tx1"/>
                </a:solidFill>
                <a:latin typeface="+mj-lt"/>
                <a:ea typeface="+mj-ea"/>
                <a:cs typeface="+mj-cs"/>
              </a:rPr>
              <a:t>Murabahah Jual Beli dan </a:t>
            </a:r>
            <a:r>
              <a:rPr lang="id-ID" dirty="0" smtClean="0"/>
              <a:t>Murabahah Pembiayaan Berbasis</a:t>
            </a:r>
            <a:r>
              <a:rPr lang="id-ID" baseline="0" dirty="0" smtClean="0"/>
              <a:t> Jual Beli</a:t>
            </a:r>
            <a:endParaRPr lang="id-ID" dirty="0"/>
          </a:p>
        </p:txBody>
      </p:sp>
      <p:sp>
        <p:nvSpPr>
          <p:cNvPr id="5" name="Rectangle 4"/>
          <p:cNvSpPr/>
          <p:nvPr/>
        </p:nvSpPr>
        <p:spPr>
          <a:xfrm>
            <a:off x="2786050" y="1643050"/>
            <a:ext cx="3714776" cy="107157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solidFill>
                  <a:schemeClr val="bg1"/>
                </a:solidFill>
              </a:rPr>
              <a:t>Apakah penjual memiliki risiko kepemilikan persediaan yang signfikan? </a:t>
            </a:r>
            <a:endParaRPr lang="id-ID" sz="2000" dirty="0">
              <a:solidFill>
                <a:schemeClr val="bg1"/>
              </a:solidFill>
            </a:endParaRPr>
          </a:p>
        </p:txBody>
      </p:sp>
      <p:sp>
        <p:nvSpPr>
          <p:cNvPr id="6" name="Rectangle 5"/>
          <p:cNvSpPr/>
          <p:nvPr/>
        </p:nvSpPr>
        <p:spPr>
          <a:xfrm>
            <a:off x="2786050" y="2714620"/>
            <a:ext cx="3714776" cy="257176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buFont typeface="Arial" pitchFamily="34" charset="0"/>
              <a:buChar char="•"/>
            </a:pPr>
            <a:r>
              <a:rPr lang="id-ID" sz="2000" dirty="0" smtClean="0">
                <a:solidFill>
                  <a:schemeClr val="tx1"/>
                </a:solidFill>
              </a:rPr>
              <a:t>Risiko perubahan harga persediaan</a:t>
            </a:r>
          </a:p>
          <a:p>
            <a:pPr marL="173038" indent="-173038">
              <a:buFont typeface="Arial" pitchFamily="34" charset="0"/>
              <a:buChar char="•"/>
            </a:pPr>
            <a:r>
              <a:rPr lang="id-ID" sz="2000" dirty="0" smtClean="0">
                <a:solidFill>
                  <a:schemeClr val="tx1"/>
                </a:solidFill>
              </a:rPr>
              <a:t>Keusangan dan kerusakan persediaan</a:t>
            </a:r>
          </a:p>
          <a:p>
            <a:pPr marL="173038" indent="-173038">
              <a:buFont typeface="Arial" pitchFamily="34" charset="0"/>
              <a:buChar char="•"/>
            </a:pPr>
            <a:r>
              <a:rPr lang="id-ID" sz="2000" dirty="0" smtClean="0">
                <a:solidFill>
                  <a:schemeClr val="tx1"/>
                </a:solidFill>
              </a:rPr>
              <a:t>Biaya pemeliharaan dan penyimpanan persediaan</a:t>
            </a:r>
          </a:p>
          <a:p>
            <a:pPr marL="173038" indent="-173038">
              <a:buFont typeface="Arial" pitchFamily="34" charset="0"/>
              <a:buChar char="•"/>
            </a:pPr>
            <a:r>
              <a:rPr lang="id-ID" sz="2000" dirty="0" smtClean="0">
                <a:solidFill>
                  <a:schemeClr val="tx1"/>
                </a:solidFill>
              </a:rPr>
              <a:t>Risiko pembatalan pesanan pembelian secara sepihak</a:t>
            </a:r>
            <a:endParaRPr lang="id-ID" sz="2000" dirty="0">
              <a:solidFill>
                <a:schemeClr val="tx1"/>
              </a:solidFill>
            </a:endParaRPr>
          </a:p>
        </p:txBody>
      </p:sp>
      <p:sp>
        <p:nvSpPr>
          <p:cNvPr id="7" name="Rectangle 6"/>
          <p:cNvSpPr/>
          <p:nvPr/>
        </p:nvSpPr>
        <p:spPr>
          <a:xfrm>
            <a:off x="142844" y="3357562"/>
            <a:ext cx="2500330" cy="71438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1600" dirty="0" smtClean="0">
                <a:solidFill>
                  <a:schemeClr val="tx1"/>
                </a:solidFill>
              </a:rPr>
              <a:t>PSAK 50, 55, dan 60</a:t>
            </a:r>
            <a:endParaRPr lang="id-ID" sz="1600" dirty="0">
              <a:solidFill>
                <a:schemeClr val="tx1"/>
              </a:solidFill>
            </a:endParaRPr>
          </a:p>
        </p:txBody>
      </p:sp>
      <p:cxnSp>
        <p:nvCxnSpPr>
          <p:cNvPr id="9" name="Shape 8"/>
          <p:cNvCxnSpPr>
            <a:stCxn id="5" idx="1"/>
            <a:endCxn id="7" idx="0"/>
          </p:cNvCxnSpPr>
          <p:nvPr/>
        </p:nvCxnSpPr>
        <p:spPr>
          <a:xfrm rot="10800000" flipV="1">
            <a:off x="1393010" y="2178834"/>
            <a:ext cx="1393041" cy="117872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572264" y="3429000"/>
            <a:ext cx="2428892" cy="71438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ctr"/>
            <a:r>
              <a:rPr lang="id-ID" sz="1600" dirty="0" smtClean="0">
                <a:solidFill>
                  <a:schemeClr val="tx1"/>
                </a:solidFill>
              </a:rPr>
              <a:t>PSAK 102</a:t>
            </a:r>
          </a:p>
        </p:txBody>
      </p:sp>
      <p:cxnSp>
        <p:nvCxnSpPr>
          <p:cNvPr id="11" name="Shape 10"/>
          <p:cNvCxnSpPr>
            <a:stCxn id="5" idx="3"/>
            <a:endCxn id="10" idx="0"/>
          </p:cNvCxnSpPr>
          <p:nvPr/>
        </p:nvCxnSpPr>
        <p:spPr>
          <a:xfrm>
            <a:off x="6500826" y="2178835"/>
            <a:ext cx="1285884" cy="125016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00100" y="2345288"/>
            <a:ext cx="785818" cy="389513"/>
          </a:xfrm>
          <a:prstGeom prst="flowChartConnector">
            <a:avLst/>
          </a:prstGeom>
          <a:solidFill>
            <a:schemeClr val="bg1"/>
          </a:solidFill>
          <a:ln>
            <a:solidFill>
              <a:schemeClr val="tx1"/>
            </a:solidFill>
          </a:ln>
        </p:spPr>
        <p:txBody>
          <a:bodyPr wrap="square" rtlCol="0">
            <a:spAutoFit/>
          </a:bodyPr>
          <a:lstStyle/>
          <a:p>
            <a:pPr algn="ctr"/>
            <a:r>
              <a:rPr lang="id-ID" sz="1200" dirty="0" smtClean="0"/>
              <a:t>Tidak</a:t>
            </a:r>
            <a:endParaRPr lang="id-ID" sz="1200" dirty="0"/>
          </a:p>
        </p:txBody>
      </p:sp>
      <p:sp>
        <p:nvSpPr>
          <p:cNvPr id="16" name="TextBox 15"/>
          <p:cNvSpPr txBox="1"/>
          <p:nvPr/>
        </p:nvSpPr>
        <p:spPr>
          <a:xfrm>
            <a:off x="7429520" y="2357430"/>
            <a:ext cx="714380" cy="389513"/>
          </a:xfrm>
          <a:prstGeom prst="flowChartConnector">
            <a:avLst/>
          </a:prstGeom>
          <a:solidFill>
            <a:schemeClr val="bg1"/>
          </a:solidFill>
          <a:ln>
            <a:solidFill>
              <a:schemeClr val="tx1"/>
            </a:solidFill>
          </a:ln>
        </p:spPr>
        <p:txBody>
          <a:bodyPr wrap="square" rtlCol="0">
            <a:spAutoFit/>
          </a:bodyPr>
          <a:lstStyle/>
          <a:p>
            <a:pPr algn="ctr"/>
            <a:r>
              <a:rPr lang="id-ID" sz="1200" dirty="0" smtClean="0"/>
              <a:t>Ya</a:t>
            </a:r>
            <a:endParaRPr lang="id-ID" sz="1200" dirty="0"/>
          </a:p>
        </p:txBody>
      </p:sp>
      <p:sp>
        <p:nvSpPr>
          <p:cNvPr id="12" name="Folded Corner 11"/>
          <p:cNvSpPr/>
          <p:nvPr/>
        </p:nvSpPr>
        <p:spPr>
          <a:xfrm>
            <a:off x="142844" y="4071942"/>
            <a:ext cx="2500330" cy="1571636"/>
          </a:xfrm>
          <a:prstGeom prst="foldedCorner">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400" dirty="0" smtClean="0">
              <a:solidFill>
                <a:schemeClr val="tx1"/>
              </a:solidFill>
            </a:endParaRPr>
          </a:p>
          <a:p>
            <a:pPr marL="95250" indent="-95250">
              <a:buFont typeface="Arial" pitchFamily="34" charset="0"/>
              <a:buChar char="•"/>
            </a:pPr>
            <a:r>
              <a:rPr lang="id-ID" sz="1400" dirty="0" smtClean="0">
                <a:solidFill>
                  <a:schemeClr val="tx1"/>
                </a:solidFill>
              </a:rPr>
              <a:t>Terkait aset keuangan dalam kategori ‘pinjaman yang diberikan dan piutang’ yg disesuaikan dg karakteristik transaksi syariah</a:t>
            </a:r>
          </a:p>
          <a:p>
            <a:pPr marL="95250" indent="-95250">
              <a:buFont typeface="Arial" pitchFamily="34" charset="0"/>
              <a:buChar char="•"/>
            </a:pPr>
            <a:r>
              <a:rPr lang="id-ID" sz="1400" dirty="0" smtClean="0">
                <a:solidFill>
                  <a:schemeClr val="tx1"/>
                </a:solidFill>
              </a:rPr>
              <a:t>Hanya berlaku untuk penjual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Tanggal efektif adalah periode tahun buku yang dimulai pada  1 Januari</a:t>
            </a:r>
            <a:r>
              <a:rPr lang="id-ID" baseline="0" dirty="0" smtClean="0"/>
              <a:t> 2014 </a:t>
            </a:r>
          </a:p>
          <a:p>
            <a:r>
              <a:rPr lang="id-ID" baseline="0" dirty="0" smtClean="0"/>
              <a:t>Dapat diterapkan lebih awal</a:t>
            </a:r>
          </a:p>
        </p:txBody>
      </p:sp>
      <p:sp>
        <p:nvSpPr>
          <p:cNvPr id="3" name="Slide Number Placeholder 2"/>
          <p:cNvSpPr>
            <a:spLocks noGrp="1"/>
          </p:cNvSpPr>
          <p:nvPr>
            <p:ph type="sldNum" sz="quarter" idx="12"/>
          </p:nvPr>
        </p:nvSpPr>
        <p:spPr/>
        <p:txBody>
          <a:bodyPr/>
          <a:lstStyle/>
          <a:p>
            <a:fld id="{4D5AD176-ED84-49B1-A8DD-67BF790664ED}" type="slidenum">
              <a:rPr lang="en-US" smtClean="0"/>
              <a:pPr/>
              <a:t>7</a:t>
            </a:fld>
            <a:endParaRPr lang="en-US"/>
          </a:p>
        </p:txBody>
      </p:sp>
      <p:sp>
        <p:nvSpPr>
          <p:cNvPr id="4" name="Title 3"/>
          <p:cNvSpPr>
            <a:spLocks noGrp="1"/>
          </p:cNvSpPr>
          <p:nvPr>
            <p:ph type="title"/>
          </p:nvPr>
        </p:nvSpPr>
        <p:spPr/>
        <p:txBody>
          <a:bodyPr/>
          <a:lstStyle/>
          <a:p>
            <a:r>
              <a:rPr lang="id-ID" dirty="0" smtClean="0"/>
              <a:t>Tanggal Efektif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buNone/>
            </a:pPr>
            <a:r>
              <a:rPr lang="id-ID" dirty="0" smtClean="0"/>
              <a:t>D</a:t>
            </a:r>
            <a:r>
              <a:rPr lang="id-ID" baseline="0" dirty="0" smtClean="0"/>
              <a:t>iterapkan secara p</a:t>
            </a:r>
            <a:r>
              <a:rPr lang="id-ID" dirty="0" smtClean="0"/>
              <a:t>rospektif</a:t>
            </a:r>
            <a:r>
              <a:rPr lang="id-ID" baseline="0" dirty="0" smtClean="0"/>
              <a:t> dengan ketentuan:</a:t>
            </a:r>
          </a:p>
          <a:p>
            <a:pPr>
              <a:buNone/>
            </a:pPr>
            <a:r>
              <a:rPr lang="id-ID" b="1" u="sng" dirty="0" smtClean="0"/>
              <a:t>Jumlah tercatat awal (deemed cost)</a:t>
            </a:r>
          </a:p>
          <a:p>
            <a:r>
              <a:rPr lang="id-ID" dirty="0" smtClean="0"/>
              <a:t>Jumlah tercatat piutang murabahah, margin murabahah tangguhan, dan biaya transaksi terkait merupakan jumlah tercatat awal (deemed cost)</a:t>
            </a:r>
          </a:p>
          <a:p>
            <a:pPr>
              <a:buNone/>
            </a:pPr>
            <a:r>
              <a:rPr lang="id-ID" b="1" u="sng" dirty="0" smtClean="0"/>
              <a:t>Tingkat</a:t>
            </a:r>
            <a:r>
              <a:rPr lang="id-ID" b="1" u="sng" baseline="0" dirty="0" smtClean="0"/>
              <a:t> imbal hasil efektif</a:t>
            </a:r>
            <a:endParaRPr lang="id-ID" b="1" u="sng" dirty="0" smtClean="0"/>
          </a:p>
          <a:p>
            <a:r>
              <a:rPr lang="id-ID" dirty="0" smtClean="0"/>
              <a:t>Tingkat imbal hasil efektif ditentukan berdasarkan arus kas masa depan sejak tanggal penerapan PSAK 50, 55, dan 60 sampai dengan akhir akad</a:t>
            </a:r>
          </a:p>
        </p:txBody>
      </p:sp>
      <p:sp>
        <p:nvSpPr>
          <p:cNvPr id="3" name="Slide Number Placeholder 2"/>
          <p:cNvSpPr>
            <a:spLocks noGrp="1"/>
          </p:cNvSpPr>
          <p:nvPr>
            <p:ph type="sldNum" sz="quarter" idx="12"/>
          </p:nvPr>
        </p:nvSpPr>
        <p:spPr/>
        <p:txBody>
          <a:bodyPr/>
          <a:lstStyle/>
          <a:p>
            <a:fld id="{4D5AD176-ED84-49B1-A8DD-67BF790664ED}" type="slidenum">
              <a:rPr lang="en-US" smtClean="0"/>
              <a:pPr/>
              <a:t>8</a:t>
            </a:fld>
            <a:endParaRPr lang="en-US"/>
          </a:p>
        </p:txBody>
      </p:sp>
      <p:sp>
        <p:nvSpPr>
          <p:cNvPr id="4" name="Title 3"/>
          <p:cNvSpPr>
            <a:spLocks noGrp="1"/>
          </p:cNvSpPr>
          <p:nvPr>
            <p:ph type="title"/>
          </p:nvPr>
        </p:nvSpPr>
        <p:spPr/>
        <p:txBody>
          <a:bodyPr/>
          <a:lstStyle/>
          <a:p>
            <a:r>
              <a:rPr lang="id-ID" dirty="0" smtClean="0"/>
              <a:t>Ketentuan Transisi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dirty="0" smtClean="0"/>
              <a:t>(...lanjutan)</a:t>
            </a:r>
          </a:p>
          <a:p>
            <a:pPr>
              <a:buNone/>
            </a:pPr>
            <a:r>
              <a:rPr lang="id-ID" b="1" u="sng" dirty="0" smtClean="0"/>
              <a:t>Penurunan nilai</a:t>
            </a:r>
          </a:p>
          <a:p>
            <a:r>
              <a:rPr lang="id-ID" dirty="0" smtClean="0"/>
              <a:t>Pada awal penerapan</a:t>
            </a:r>
            <a:r>
              <a:rPr lang="id-ID" baseline="0" dirty="0" smtClean="0"/>
              <a:t> PSAK 50, 55, dan 60  ditentukan penurunan nilai berdasarkan kondisi pada saat itu, , dan selisih yang terjadi diakui di saldo laba awal</a:t>
            </a:r>
          </a:p>
          <a:p>
            <a:r>
              <a:rPr lang="id-ID" baseline="0" dirty="0" smtClean="0"/>
              <a:t>Jika penentuan penurunan nilai tsb tidak dilakukan pada awal penerapan PSAK 50, 55, dan 60, maka dilakukan pemisahan penurunan nilai yang berasal dari periode berjalan yang diakui di laba rugi dan periode sebelumnya yang diakui di saldo laba</a:t>
            </a:r>
          </a:p>
          <a:p>
            <a:r>
              <a:rPr lang="id-ID" dirty="0" smtClean="0"/>
              <a:t>Jika tidak dapat memisahkannya, maka penurunan</a:t>
            </a:r>
            <a:r>
              <a:rPr lang="id-ID" baseline="0" dirty="0" smtClean="0"/>
              <a:t> nilai diakui di laba rugi dan hal tsb diungkapkan</a:t>
            </a:r>
          </a:p>
        </p:txBody>
      </p:sp>
      <p:sp>
        <p:nvSpPr>
          <p:cNvPr id="3" name="Slide Number Placeholder 2"/>
          <p:cNvSpPr>
            <a:spLocks noGrp="1"/>
          </p:cNvSpPr>
          <p:nvPr>
            <p:ph type="sldNum" sz="quarter" idx="12"/>
          </p:nvPr>
        </p:nvSpPr>
        <p:spPr/>
        <p:txBody>
          <a:bodyPr/>
          <a:lstStyle/>
          <a:p>
            <a:fld id="{4D5AD176-ED84-49B1-A8DD-67BF790664ED}" type="slidenum">
              <a:rPr lang="en-US" smtClean="0"/>
              <a:pPr/>
              <a:t>9</a:t>
            </a:fld>
            <a:endParaRPr lang="en-US"/>
          </a:p>
        </p:txBody>
      </p:sp>
      <p:sp>
        <p:nvSpPr>
          <p:cNvPr id="4" name="Title 3"/>
          <p:cNvSpPr>
            <a:spLocks noGrp="1"/>
          </p:cNvSpPr>
          <p:nvPr>
            <p:ph type="title"/>
          </p:nvPr>
        </p:nvSpPr>
        <p:spPr/>
        <p:txBody>
          <a:bodyPr/>
          <a:lstStyle/>
          <a:p>
            <a:r>
              <a:rPr lang="id-ID" dirty="0" smtClean="0"/>
              <a:t>...</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50">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Theme47</Template>
  <TotalTime>2371</TotalTime>
  <Words>998</Words>
  <Application>Microsoft Office PowerPoint</Application>
  <PresentationFormat>On-screen Show (4:3)</PresentationFormat>
  <Paragraphs>113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Theme50</vt:lpstr>
      <vt:lpstr>Public Hearing ED PSAK 102 (2013) Akuntansi Murabahah</vt:lpstr>
      <vt:lpstr>Outline </vt:lpstr>
      <vt:lpstr>Selayang pandang ED PSAK 102 (2013)</vt:lpstr>
      <vt:lpstr>Latar Belakang</vt:lpstr>
      <vt:lpstr>...</vt:lpstr>
      <vt:lpstr>Kriteria Murabahah Jual Beli dan Murabahah Pembiayaan Berbasis Jual Beli</vt:lpstr>
      <vt:lpstr>Tanggal Efektif </vt:lpstr>
      <vt:lpstr>Ketentuan Transisi </vt:lpstr>
      <vt:lpstr>...</vt:lpstr>
      <vt:lpstr>...</vt:lpstr>
      <vt:lpstr>ED PSAK 102 (2013) dan PSAK 102 (2007)</vt:lpstr>
      <vt:lpstr>Permintaan Tanggapan</vt:lpstr>
      <vt:lpstr>(1) Ruang Lingkup</vt:lpstr>
      <vt:lpstr>(2) Kriteria Murabahah yang merupakan Pembiayaan Berbasis Jual Beli</vt:lpstr>
      <vt:lpstr>(3) Akuntansi Murabahah yang merupakan Pembiayaan Berbasis Jual Beli</vt:lpstr>
      <vt:lpstr>(4) Ketentuan Transisi</vt:lpstr>
      <vt:lpstr>...</vt:lpstr>
      <vt:lpstr>(5) Tanggal Efektif</vt:lpstr>
      <vt:lpstr>Masukan dan Tanggapan</vt:lpstr>
      <vt:lpstr>Wassalam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Bahan Rapat dengan  TIM PENGARAH</dc:title>
  <dc:creator>USER</dc:creator>
  <cp:lastModifiedBy>TOSHIBA</cp:lastModifiedBy>
  <cp:revision>263</cp:revision>
  <dcterms:created xsi:type="dcterms:W3CDTF">2012-12-03T10:53:05Z</dcterms:created>
  <dcterms:modified xsi:type="dcterms:W3CDTF">2013-10-22T14:40:07Z</dcterms:modified>
</cp:coreProperties>
</file>